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4ea7ca88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4ea7ca8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ea7ca88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ea7ca8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ea7ca88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ea7ca88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ea7ca88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ea7ca88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25cb522f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25cb522f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25cb522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25cb522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0c2eee21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0c2eee2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4ea7ca88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4ea7ca88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c61585d0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c61585d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25cb522f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25cb522f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0c2eee2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0c2eee2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0c2eee21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0c2eee21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25cb522f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25cb522f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5cb522f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5cb522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25cb522f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25cb522f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9.png"/><Relationship Id="rId13" Type="http://schemas.openxmlformats.org/officeDocument/2006/relationships/image" Target="../media/image27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4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986056"/>
            <a:ext cx="7136700" cy="11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 N’ Paste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004150" y="3383450"/>
            <a:ext cx="713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097200 - Deep Learning Course Final Project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371600" y="4375725"/>
            <a:ext cx="6400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Yotam Amitai &amp; Tzabar Dolev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4232" l="0" r="0" t="0"/>
          <a:stretch/>
        </p:blipFill>
        <p:spPr>
          <a:xfrm>
            <a:off x="3638476" y="2101675"/>
            <a:ext cx="1867050" cy="135965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type="ctrTitle"/>
          </p:nvPr>
        </p:nvSpPr>
        <p:spPr>
          <a:xfrm>
            <a:off x="1004150" y="1796079"/>
            <a:ext cx="7136700" cy="4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Semantic Segmented Style Transfer Tool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 </a:t>
            </a:r>
            <a:r>
              <a:rPr lang="en"/>
              <a:t>cont.</a:t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different </a:t>
            </a:r>
            <a:br>
              <a:rPr lang="en"/>
            </a:br>
            <a:r>
              <a:rPr lang="en"/>
              <a:t>Style Loss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Best results for </a:t>
            </a:r>
            <a:br>
              <a:rPr lang="en"/>
            </a:br>
            <a:r>
              <a:rPr lang="en"/>
              <a:t>Layers 3-5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multiple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Additional layers </a:t>
            </a:r>
            <a:r>
              <a:rPr lang="en">
                <a:solidFill>
                  <a:srgbClr val="FF0000"/>
                </a:solidFill>
              </a:rPr>
              <a:t>increase smears.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layer captures </a:t>
            </a:r>
            <a:r>
              <a:rPr lang="en">
                <a:solidFill>
                  <a:srgbClr val="00FF00"/>
                </a:solidFill>
              </a:rPr>
              <a:t>superior</a:t>
            </a:r>
            <a:r>
              <a:rPr lang="en">
                <a:solidFill>
                  <a:srgbClr val="38761D"/>
                </a:solidFill>
              </a:rPr>
              <a:t> </a:t>
            </a:r>
            <a:r>
              <a:rPr lang="en"/>
              <a:t>style</a:t>
            </a:r>
            <a:br>
              <a:rPr lang="en"/>
            </a:br>
            <a:r>
              <a:rPr lang="en"/>
              <a:t> characteristics.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294" y="3175575"/>
            <a:ext cx="3054126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642" y="1428275"/>
            <a:ext cx="5535432" cy="14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 cont.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</a:t>
            </a:r>
            <a:r>
              <a:rPr lang="en"/>
              <a:t>different </a:t>
            </a:r>
            <a:br>
              <a:rPr lang="en"/>
            </a:br>
            <a:r>
              <a:rPr lang="en"/>
              <a:t>Content Loss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conv layer was beneficial to content loss, </a:t>
            </a:r>
            <a:br>
              <a:rPr lang="en"/>
            </a:br>
            <a:r>
              <a:rPr lang="en"/>
              <a:t>so all layers were used.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VGG models </a:t>
            </a:r>
            <a:r>
              <a:rPr lang="en"/>
              <a:t>comparison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results for less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Batch Normalization hurts style characteristics </a:t>
            </a:r>
            <a:br>
              <a:rPr lang="en"/>
            </a:br>
            <a:r>
              <a:rPr lang="en"/>
              <a:t>on account of content.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650" y="2325875"/>
            <a:ext cx="3180951" cy="2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275" y="618219"/>
            <a:ext cx="2758349" cy="15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6698650" y="1800075"/>
            <a:ext cx="1510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Quick mafs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 cont.</a:t>
            </a:r>
            <a:endParaRPr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style and content weights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850" y="1776600"/>
            <a:ext cx="6636675" cy="2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 rot="2000642">
            <a:off x="1099487" y="2663127"/>
            <a:ext cx="1363922" cy="3545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Broken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 cont.</a:t>
            </a:r>
            <a:endParaRPr/>
          </a:p>
        </p:txBody>
      </p:sp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number of epochs for style transfer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Noticed jumps in content loss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</a:t>
            </a:r>
            <a:r>
              <a:rPr lang="en">
                <a:solidFill>
                  <a:srgbClr val="9900FF"/>
                </a:solidFill>
              </a:rPr>
              <a:t>Early Stopping</a:t>
            </a:r>
            <a:r>
              <a:rPr lang="en"/>
              <a:t> implementation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50" y="1918525"/>
            <a:ext cx="1966749" cy="19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350" y="2758750"/>
            <a:ext cx="2170426" cy="217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5">
            <a:alphaModFix/>
          </a:blip>
          <a:srcRect b="0" l="0" r="2524" t="2400"/>
          <a:stretch/>
        </p:blipFill>
        <p:spPr>
          <a:xfrm>
            <a:off x="3017000" y="1968376"/>
            <a:ext cx="2552454" cy="19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4768900" y="4262500"/>
            <a:ext cx="18585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Early Stopping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049" y="1910900"/>
            <a:ext cx="1988075" cy="300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689" y="2392175"/>
            <a:ext cx="2938886" cy="19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/>
        </p:nvSpPr>
        <p:spPr>
          <a:xfrm>
            <a:off x="6427200" y="1246650"/>
            <a:ext cx="23583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User Choices &amp; Preferences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3596750" y="1228625"/>
            <a:ext cx="23583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Parameter Reduction in Style Transfer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5">
            <a:alphaModFix/>
          </a:blip>
          <a:srcRect b="28672" l="0" r="0" t="13879"/>
          <a:stretch/>
        </p:blipFill>
        <p:spPr>
          <a:xfrm>
            <a:off x="235521" y="1919575"/>
            <a:ext cx="3017929" cy="195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311700" y="12790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novel </a:t>
            </a:r>
            <a:r>
              <a:rPr b="1" lang="en"/>
              <a:t>Cut N’ Paste </a:t>
            </a:r>
            <a:r>
              <a:rPr lang="en"/>
              <a:t>tool</a:t>
            </a:r>
            <a:r>
              <a:rPr lang="en"/>
              <a:t> </a:t>
            </a:r>
            <a:r>
              <a:rPr lang="en"/>
              <a:t>for Segmented Style Transfer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E</a:t>
            </a:r>
            <a:r>
              <a:rPr lang="en">
                <a:solidFill>
                  <a:srgbClr val="0000FF"/>
                </a:solidFill>
              </a:rPr>
              <a:t>asy-to-use</a:t>
            </a:r>
            <a:endParaRPr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</a:t>
            </a:r>
            <a:r>
              <a:rPr lang="en">
                <a:solidFill>
                  <a:srgbClr val="9900FF"/>
                </a:solidFill>
              </a:rPr>
              <a:t>O</a:t>
            </a:r>
            <a:r>
              <a:rPr lang="en">
                <a:solidFill>
                  <a:srgbClr val="9900FF"/>
                </a:solidFill>
              </a:rPr>
              <a:t>ff-the-shelf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Cut N’ Paste</a:t>
            </a:r>
            <a:r>
              <a:rPr lang="en"/>
              <a:t> i</a:t>
            </a:r>
            <a:r>
              <a:rPr lang="en"/>
              <a:t>ncorporates: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FF00"/>
                </a:solidFill>
              </a:rPr>
              <a:t>Multiple styles</a:t>
            </a:r>
            <a:r>
              <a:rPr lang="en"/>
              <a:t> for single input image.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Style-</a:t>
            </a:r>
            <a:r>
              <a:rPr lang="en">
                <a:solidFill>
                  <a:srgbClr val="FF0000"/>
                </a:solidFill>
              </a:rPr>
              <a:t>per-Object</a:t>
            </a:r>
            <a:r>
              <a:rPr lang="en"/>
              <a:t> possibilities.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1C232"/>
                </a:solidFill>
              </a:rPr>
              <a:t>User choices</a:t>
            </a:r>
            <a:r>
              <a:rPr lang="en"/>
              <a:t> and </a:t>
            </a:r>
            <a:r>
              <a:rPr lang="en"/>
              <a:t>preferences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Early Stopping</a:t>
            </a:r>
            <a:r>
              <a:rPr lang="en"/>
              <a:t> mechanism.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Work:</a:t>
            </a:r>
            <a:br>
              <a:rPr lang="en"/>
            </a:br>
            <a:r>
              <a:rPr lang="en"/>
              <a:t>Adding GUI for user selection of Style Transfer areas.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700" y="1684050"/>
            <a:ext cx="2384451" cy="238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Thank you!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segmentation and </a:t>
            </a:r>
            <a:br>
              <a:rPr lang="en"/>
            </a:br>
            <a:r>
              <a:rPr lang="en"/>
              <a:t>Style transfer are </a:t>
            </a:r>
            <a:r>
              <a:rPr lang="en">
                <a:solidFill>
                  <a:srgbClr val="9900FF"/>
                </a:solidFill>
              </a:rPr>
              <a:t>common </a:t>
            </a:r>
            <a:r>
              <a:rPr lang="en"/>
              <a:t>and</a:t>
            </a:r>
            <a:br>
              <a:rPr lang="en">
                <a:solidFill>
                  <a:srgbClr val="9900FF"/>
                </a:solidFill>
              </a:rPr>
            </a:br>
            <a:r>
              <a:rPr lang="en">
                <a:solidFill>
                  <a:srgbClr val="0000FF"/>
                </a:solidFill>
              </a:rPr>
              <a:t>popular</a:t>
            </a:r>
            <a:r>
              <a:rPr lang="en"/>
              <a:t> subfields in Computer</a:t>
            </a:r>
            <a:br>
              <a:rPr lang="en"/>
            </a:br>
            <a:r>
              <a:rPr lang="en"/>
              <a:t> Vision.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segmentation is applied</a:t>
            </a:r>
            <a:br>
              <a:rPr lang="en"/>
            </a:br>
            <a:r>
              <a:rPr lang="en"/>
              <a:t>on most systems that </a:t>
            </a:r>
            <a:br>
              <a:rPr lang="en"/>
            </a:br>
            <a:r>
              <a:rPr lang="en"/>
              <a:t>require </a:t>
            </a:r>
            <a:r>
              <a:rPr lang="en">
                <a:solidFill>
                  <a:srgbClr val="FF0000"/>
                </a:solidFill>
              </a:rPr>
              <a:t>scene understanding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Style Transfer utilizes deep </a:t>
            </a:r>
            <a:br>
              <a:rPr lang="en"/>
            </a:br>
            <a:r>
              <a:rPr lang="en"/>
              <a:t>learning methods to apply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rgbClr val="00FF00"/>
                </a:solidFill>
              </a:rPr>
              <a:t>style</a:t>
            </a:r>
            <a:r>
              <a:rPr lang="en"/>
              <a:t> of an artistic</a:t>
            </a:r>
            <a:br>
              <a:rPr lang="en"/>
            </a:br>
            <a:r>
              <a:rPr lang="en"/>
              <a:t>image onto a scene image.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825" y="887525"/>
            <a:ext cx="4754876" cy="15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b="0" l="45548" r="0" t="0"/>
          <a:stretch/>
        </p:blipFill>
        <p:spPr>
          <a:xfrm>
            <a:off x="6387394" y="2461675"/>
            <a:ext cx="2523955" cy="251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4">
            <a:alphaModFix/>
          </a:blip>
          <a:srcRect b="0" l="0" r="64688" t="0"/>
          <a:stretch/>
        </p:blipFill>
        <p:spPr>
          <a:xfrm>
            <a:off x="4750575" y="2502281"/>
            <a:ext cx="1636819" cy="2513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0377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Inspiring c</a:t>
            </a:r>
            <a:r>
              <a:rPr lang="en"/>
              <a:t>apabilities for transforming daily scenes into art.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reat existing tools for each task.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</a:t>
            </a:r>
            <a:r>
              <a:rPr lang="en">
                <a:solidFill>
                  <a:srgbClr val="FF00FF"/>
                </a:solidFill>
              </a:rPr>
              <a:t>combining</a:t>
            </a:r>
            <a:r>
              <a:rPr lang="en"/>
              <a:t> the two(!)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a</a:t>
            </a:r>
            <a:r>
              <a:rPr lang="en"/>
              <a:t>pplying </a:t>
            </a:r>
            <a:r>
              <a:rPr lang="en">
                <a:solidFill>
                  <a:srgbClr val="F1C232"/>
                </a:solidFill>
              </a:rPr>
              <a:t>multiple</a:t>
            </a:r>
            <a:r>
              <a:rPr lang="en"/>
              <a:t> (non mixed) styles to single image.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allowing user </a:t>
            </a:r>
            <a:r>
              <a:rPr lang="en">
                <a:solidFill>
                  <a:srgbClr val="00FF00"/>
                </a:solidFill>
              </a:rPr>
              <a:t>control</a:t>
            </a:r>
            <a:r>
              <a:rPr lang="en"/>
              <a:t> over output.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52650"/>
            <a:ext cx="8638226" cy="24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Scene Parsing through ADE20K Dataset**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dataset </a:t>
            </a:r>
            <a:r>
              <a:rPr lang="en"/>
              <a:t>exhaustively annotated with objects.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VGG19 based pipeline.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quality semantic segmentation.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A Neural Algorithm of Artistic Style*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</a:t>
            </a:r>
            <a:r>
              <a:rPr lang="en"/>
              <a:t>omposing a complex interplay between </a:t>
            </a:r>
            <a:br>
              <a:rPr lang="en"/>
            </a:br>
            <a:r>
              <a:rPr lang="en"/>
              <a:t>the content and style of an image.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Creates artistic images of high perceptual quality.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Algorithmic perception of artistic imagery.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075" y="1338800"/>
            <a:ext cx="3264225" cy="17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376050" y="4428825"/>
            <a:ext cx="7227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Open Sans"/>
                <a:ea typeface="Open Sans"/>
                <a:cs typeface="Open Sans"/>
                <a:sym typeface="Open Sans"/>
              </a:rPr>
              <a:t>(*) Leon A Gatys, Alexander S Ecker, and Matthias Bethge. A neural algorithm of artistic style. arXiv preprint </a:t>
            </a:r>
            <a:r>
              <a:rPr i="1" lang="en" sz="9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i="1" lang="en" sz="900">
                <a:latin typeface="Open Sans"/>
                <a:ea typeface="Open Sans"/>
                <a:cs typeface="Open Sans"/>
                <a:sym typeface="Open Sans"/>
              </a:rPr>
              <a:t>rXiv:1508.06576, 2015.</a:t>
            </a:r>
            <a:endParaRPr i="1"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latin typeface="Open Sans"/>
                <a:ea typeface="Open Sans"/>
                <a:cs typeface="Open Sans"/>
                <a:sym typeface="Open Sans"/>
              </a:rPr>
              <a:t>(**) Bolei Zhou, Hang Zhao, Xavier Puig,  Sanja  Fidler,  Adela Barriuso and  Antonio Torralba. Scene parsing through ade20k dataset.  InProceedings of the IEEE Con-ference on Computer Vision and Pattern Recognition, volume 1, page 4. IEEE, 2017.</a:t>
            </a:r>
            <a:endParaRPr i="1"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925" y="3171725"/>
            <a:ext cx="3571251" cy="12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02825"/>
            <a:ext cx="82353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 pixel cross entropy loss:</a:t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Parsing Loss Evaluation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311700" y="2765200"/>
            <a:ext cx="28314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Overall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Loss: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5" y="3220100"/>
            <a:ext cx="4135661" cy="5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25" y="4149875"/>
            <a:ext cx="5735798" cy="5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81325" y="3807425"/>
            <a:ext cx="28314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Or: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851225"/>
            <a:ext cx="7976888" cy="5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102825"/>
            <a:ext cx="82353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Content Loss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370" y="1358075"/>
            <a:ext cx="1764817" cy="5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000" y="1771650"/>
            <a:ext cx="2459836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 Loss Evaluation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75" y="2000245"/>
            <a:ext cx="2547000" cy="5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350" y="2492175"/>
            <a:ext cx="3127500" cy="6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8900" y="2325450"/>
            <a:ext cx="1529375" cy="6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7319" y="2891026"/>
            <a:ext cx="3403683" cy="6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43675" y="4072870"/>
            <a:ext cx="2569277" cy="39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/>
          <p:nvPr/>
        </p:nvCxnSpPr>
        <p:spPr>
          <a:xfrm flipH="1">
            <a:off x="4359975" y="1376125"/>
            <a:ext cx="14400" cy="20526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8"/>
          <p:cNvSpPr txBox="1"/>
          <p:nvPr/>
        </p:nvSpPr>
        <p:spPr>
          <a:xfrm>
            <a:off x="4485825" y="1026625"/>
            <a:ext cx="28314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Style Loss: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061675" y="3725500"/>
            <a:ext cx="28314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Overall Loss: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1 - Parsing Input Image scene to different objects (Segmentation)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2 - Obtaining </a:t>
            </a:r>
            <a:r>
              <a:rPr lang="en"/>
              <a:t>object </a:t>
            </a:r>
            <a:r>
              <a:rPr lang="en"/>
              <a:t>corresponding masks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Implementing user choices and selections.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3 - Generate style per objects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4 - Minimize </a:t>
            </a:r>
            <a:r>
              <a:rPr lang="en"/>
              <a:t>loss </a:t>
            </a:r>
            <a:r>
              <a:rPr lang="en"/>
              <a:t>over content and style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5 - Combine artistic objects together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422" y="1807450"/>
            <a:ext cx="3017250" cy="27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75" y="2035974"/>
            <a:ext cx="1069847" cy="10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225" y="2035975"/>
            <a:ext cx="1069848" cy="10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1263013" y="2433900"/>
            <a:ext cx="427200" cy="2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rot="-2700000">
            <a:off x="2744820" y="1497153"/>
            <a:ext cx="427234" cy="27577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 rot="2700000">
            <a:off x="2744820" y="3468753"/>
            <a:ext cx="427234" cy="27577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 rot="-2700000">
            <a:off x="7483858" y="3544953"/>
            <a:ext cx="427234" cy="27577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 rot="2700000">
            <a:off x="7414208" y="1420953"/>
            <a:ext cx="427234" cy="27577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350" y="530924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0100" y="530924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850" y="498324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6976" y="2039112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21352" y="2039112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96584" y="2039112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36976" y="3608832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21352" y="3608832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96584" y="3608832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52575" y="2036837"/>
            <a:ext cx="1069848" cy="106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4373988" y="2433900"/>
            <a:ext cx="280200" cy="275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5853775" y="2436175"/>
            <a:ext cx="280200" cy="275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7471000" y="2432304"/>
            <a:ext cx="280200" cy="275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3573175" y="123325"/>
            <a:ext cx="2613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Sub-Masks</a:t>
            </a:r>
            <a:endParaRPr b="1"/>
          </a:p>
        </p:txBody>
      </p:sp>
      <p:sp>
        <p:nvSpPr>
          <p:cNvPr id="156" name="Google Shape;156;p20"/>
          <p:cNvSpPr txBox="1"/>
          <p:nvPr/>
        </p:nvSpPr>
        <p:spPr>
          <a:xfrm>
            <a:off x="-1110850" y="3205150"/>
            <a:ext cx="2613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Input image</a:t>
            </a:r>
            <a:endParaRPr b="1"/>
          </a:p>
        </p:txBody>
      </p:sp>
      <p:sp>
        <p:nvSpPr>
          <p:cNvPr id="157" name="Google Shape;157;p20"/>
          <p:cNvSpPr txBox="1"/>
          <p:nvPr/>
        </p:nvSpPr>
        <p:spPr>
          <a:xfrm>
            <a:off x="464100" y="3205150"/>
            <a:ext cx="2613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Masks</a:t>
            </a:r>
            <a:endParaRPr b="1"/>
          </a:p>
        </p:txBody>
      </p:sp>
      <p:sp>
        <p:nvSpPr>
          <p:cNvPr id="158" name="Google Shape;158;p20"/>
          <p:cNvSpPr txBox="1"/>
          <p:nvPr/>
        </p:nvSpPr>
        <p:spPr>
          <a:xfrm>
            <a:off x="3644525" y="4678675"/>
            <a:ext cx="2613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Styles</a:t>
            </a:r>
            <a:endParaRPr b="1"/>
          </a:p>
        </p:txBody>
      </p:sp>
      <p:sp>
        <p:nvSpPr>
          <p:cNvPr id="159" name="Google Shape;159;p20"/>
          <p:cNvSpPr txBox="1"/>
          <p:nvPr/>
        </p:nvSpPr>
        <p:spPr>
          <a:xfrm>
            <a:off x="6701925" y="3208338"/>
            <a:ext cx="2613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Output </a:t>
            </a: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</a:t>
            </a:r>
            <a:endParaRPr/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Experimenting with: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of layers to be used for content &amp; style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Various pre-trained networks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Content and style weights in style transfer</a:t>
            </a:r>
            <a:br>
              <a:rPr lang="en"/>
            </a:br>
            <a:r>
              <a:rPr lang="en"/>
              <a:t> module.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Number of epochs for style transfer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175" y="652750"/>
            <a:ext cx="3271999" cy="19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051" y="2682780"/>
            <a:ext cx="3272001" cy="158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